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09" autoAdjust="0"/>
  </p:normalViewPr>
  <p:slideViewPr>
    <p:cSldViewPr>
      <p:cViewPr>
        <p:scale>
          <a:sx n="111" d="100"/>
          <a:sy n="111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1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1988EB-401F-4A9C-A292-24546BCB4B0B}" type="datetimeFigureOut">
              <a:rPr lang="en-US" smtClean="0"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B5EA26-2AF9-4896-B119-64471B0640B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Stigma: A Major Barrier to Suicide Prevention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World Suicide Prevention Day 2013</a:t>
            </a:r>
            <a:br>
              <a:rPr lang="en-US" sz="3600" dirty="0" smtClean="0"/>
            </a:br>
            <a:r>
              <a:rPr lang="en-US" sz="3600" dirty="0" smtClean="0"/>
              <a:t>Facts and Figures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198" y="4800600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6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Lack of access to appropriate care is one of the many factors that magnify the stigma associated with mental illness and with suicidal </a:t>
            </a:r>
            <a:r>
              <a:rPr lang="en-US" dirty="0" smtClean="0"/>
              <a:t>ideation </a:t>
            </a:r>
            <a:r>
              <a:rPr lang="en-US" dirty="0"/>
              <a:t>and </a:t>
            </a:r>
            <a:r>
              <a:rPr lang="en-US" dirty="0" err="1"/>
              <a:t>behaviour</a:t>
            </a:r>
            <a:r>
              <a:rPr lang="en-US" dirty="0"/>
              <a:t>. This type of stigma, which is deeply rooted in most societies, can arise for different reasons.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5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One of the causes of stigma is a simple lack of knowledge  – that is, ignorance. This type of stigma can be directly addressed by providing a </a:t>
            </a:r>
            <a:r>
              <a:rPr lang="en-US" dirty="0" smtClean="0"/>
              <a:t>range </a:t>
            </a:r>
            <a:r>
              <a:rPr lang="en-US" dirty="0"/>
              <a:t>of community-based educational programs that are targeted to specific subgroups within the society (that is, by age, educational level, </a:t>
            </a:r>
            <a:r>
              <a:rPr lang="en-US" dirty="0" smtClean="0"/>
              <a:t>religious </a:t>
            </a:r>
            <a:r>
              <a:rPr lang="en-US" dirty="0"/>
              <a:t>affiliation, and so </a:t>
            </a:r>
            <a:r>
              <a:rPr lang="en-US" dirty="0" smtClean="0"/>
              <a:t>forth.)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2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Negative attitudes about individuals with mental illnesses and/or suicidal ideation or impulses (</a:t>
            </a:r>
            <a:r>
              <a:rPr lang="en-US" dirty="0" smtClean="0"/>
              <a:t>prejudice) is </a:t>
            </a:r>
            <a:r>
              <a:rPr lang="en-US" dirty="0"/>
              <a:t>common in many communities.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negative attitudes often do not change with education about mental illnesses and suicidal </a:t>
            </a:r>
            <a:r>
              <a:rPr lang="en-US" dirty="0" err="1"/>
              <a:t>behaviour</a:t>
            </a:r>
            <a:r>
              <a:rPr lang="en-US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48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health professionals who feel uncomfortable dealing with persons struggling with mental illnesses or suicidal ideation often hold negative, prejudicial attitudes </a:t>
            </a:r>
            <a:r>
              <a:rPr lang="en-US" dirty="0" smtClean="0"/>
              <a:t>towards </a:t>
            </a:r>
            <a:r>
              <a:rPr lang="en-US" dirty="0"/>
              <a:t>such patients. This can result in a failure to provide optimal care and support for persons in crisis.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9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Stigma is also the underlying motive for discrimination – inappropriate or unlawful restrictions </a:t>
            </a:r>
            <a:r>
              <a:rPr lang="en-US" dirty="0" smtClean="0"/>
              <a:t>of </a:t>
            </a:r>
            <a:r>
              <a:rPr lang="en-US" dirty="0"/>
              <a:t>the freedoms of individuals with mental </a:t>
            </a:r>
            <a:r>
              <a:rPr lang="en-US" dirty="0" smtClean="0"/>
              <a:t>illnesses </a:t>
            </a:r>
            <a:r>
              <a:rPr lang="en-US" dirty="0"/>
              <a:t>or suicidal </a:t>
            </a:r>
            <a:r>
              <a:rPr lang="en-US" dirty="0" err="1"/>
              <a:t>behaviour</a:t>
            </a:r>
            <a:r>
              <a:rPr lang="en-US" dirty="0"/>
              <a:t>. Such restrictions can occur at a personal, community or institutional level.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5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extreme example is the criminalization of suicidal </a:t>
            </a:r>
            <a:r>
              <a:rPr lang="en-US" dirty="0" err="1"/>
              <a:t>behaviour</a:t>
            </a:r>
            <a:r>
              <a:rPr lang="en-US" dirty="0"/>
              <a:t>, which still occurs in many countries.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Discrimination can prevent or discourage people affected by mental illnesses and/or suicidal ideation or </a:t>
            </a:r>
            <a:r>
              <a:rPr lang="en-US" dirty="0" err="1"/>
              <a:t>behaviour</a:t>
            </a:r>
            <a:r>
              <a:rPr lang="en-US" dirty="0"/>
              <a:t> from seeking professional </a:t>
            </a:r>
            <a:r>
              <a:rPr lang="en-US" dirty="0" smtClean="0"/>
              <a:t>help, </a:t>
            </a:r>
            <a:r>
              <a:rPr lang="en-US" dirty="0"/>
              <a:t>or from returning to their normal social </a:t>
            </a:r>
            <a:r>
              <a:rPr lang="en-US" dirty="0" smtClean="0"/>
              <a:t>roles, </a:t>
            </a:r>
            <a:r>
              <a:rPr lang="en-US" dirty="0"/>
              <a:t>after receiving treatment for an episode of illness or crisis.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1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both high-income and </a:t>
            </a:r>
            <a:r>
              <a:rPr lang="en-US" dirty="0" smtClean="0"/>
              <a:t>low and </a:t>
            </a:r>
            <a:r>
              <a:rPr lang="en-US" dirty="0"/>
              <a:t>middle-income countries stigmatized conditions such as mental illnesses and suicidal </a:t>
            </a:r>
            <a:r>
              <a:rPr lang="en-US" dirty="0" err="1"/>
              <a:t>behaviour</a:t>
            </a:r>
            <a:r>
              <a:rPr lang="en-US" dirty="0"/>
              <a:t> receive a </a:t>
            </a:r>
            <a:r>
              <a:rPr lang="en-US" dirty="0" smtClean="0"/>
              <a:t>much </a:t>
            </a:r>
            <a:r>
              <a:rPr lang="en-US" dirty="0"/>
              <a:t>smaller proportion of health and welfare budgets than is appropriate, given their huge impact on the overall health of the community.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5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Unless </a:t>
            </a:r>
            <a:r>
              <a:rPr lang="en-US" dirty="0"/>
              <a:t>stigma is confronted and challenged, it will continue to be a major barrier to the treatment of mental illnesses and to the prevention of </a:t>
            </a:r>
            <a:r>
              <a:rPr lang="en-US" dirty="0" smtClean="0"/>
              <a:t>suicide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3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World Suicide Prevention Day 2013 Facts and Figures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According to the WHO and the latest Burden of Disease Estimation, suicide is a major public health problem in high-income countries and is </a:t>
            </a:r>
            <a:r>
              <a:rPr lang="en-US" dirty="0" smtClean="0"/>
              <a:t>an </a:t>
            </a:r>
            <a:r>
              <a:rPr lang="en-US" dirty="0"/>
              <a:t>emerging problem in </a:t>
            </a:r>
            <a:r>
              <a:rPr lang="en-US" dirty="0" smtClean="0"/>
              <a:t>low </a:t>
            </a:r>
            <a:r>
              <a:rPr lang="en-US" dirty="0"/>
              <a:t>and middle-income countries.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88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World Suicide Prevention Day is an ideal time to inspire people to work towards the goal of developing creative new methods </a:t>
            </a:r>
            <a:r>
              <a:rPr lang="en-US"/>
              <a:t>for </a:t>
            </a:r>
            <a:r>
              <a:rPr lang="en-US" smtClean="0"/>
              <a:t>eradicating stigma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13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Suicide is one of the leading causes of death in the world, especially among young people.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Nearly one million people worldwide die by suicide each year. This corresponds to one death by suicide every 40 seconds.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number of lives lost each year through suicide exceeds the number of deaths due to homicide and war combined.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These staggering figures do not include nonfatal suicide attempts which occur much more frequently than deaths by suicide.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7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large proportion of people who die by suicide suffer from mental illness.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Recent estimates suggest that the disease burden caused by mental illnesses will account for 25% of the total disease burden in the world </a:t>
            </a:r>
            <a:r>
              <a:rPr lang="en-US" dirty="0" smtClean="0"/>
              <a:t>in </a:t>
            </a:r>
            <a:r>
              <a:rPr lang="en-US" dirty="0"/>
              <a:t>the next two decades, making it the most important category of </a:t>
            </a:r>
            <a:r>
              <a:rPr lang="en-US" dirty="0" smtClean="0"/>
              <a:t>ill-health </a:t>
            </a:r>
            <a:r>
              <a:rPr lang="en-US" dirty="0"/>
              <a:t>(more important than cancer or heart diseases.)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World Suicide Prevention Day 2013 Facts and Figures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significant number of those with mental illnesses who die by suicide do not contact health or social services near the time of their death. In </a:t>
            </a:r>
            <a:r>
              <a:rPr lang="en-US" dirty="0" smtClean="0"/>
              <a:t>many instances, </a:t>
            </a:r>
            <a:r>
              <a:rPr lang="en-US" dirty="0"/>
              <a:t>there are insufficient services available to assist those in need at times of crisis.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487" y="4829175"/>
            <a:ext cx="66770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7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</TotalTime>
  <Words>761</Words>
  <Application>Microsoft Office PowerPoint</Application>
  <PresentationFormat>On-screen Show (4:3)</PresentationFormat>
  <Paragraphs>40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  <vt:lpstr>World Suicide Prevention Day 2013 Facts and Figures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Suicide Prevention Day 2013 Facts and Figures</dc:title>
  <dc:creator>kenneth</dc:creator>
  <cp:lastModifiedBy>kenneth</cp:lastModifiedBy>
  <cp:revision>6</cp:revision>
  <dcterms:created xsi:type="dcterms:W3CDTF">2013-07-23T13:01:04Z</dcterms:created>
  <dcterms:modified xsi:type="dcterms:W3CDTF">2013-07-24T23:04:54Z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