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2" r:id="rId7"/>
    <p:sldId id="273" r:id="rId8"/>
    <p:sldId id="270" r:id="rId9"/>
    <p:sldId id="271" r:id="rId10"/>
    <p:sldId id="274" r:id="rId11"/>
    <p:sldId id="275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C476-015A-4BC0-98BF-DDDE41426BC5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4E822-F2BD-4C65-974C-1628AB62D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C8E0A-253E-434E-9220-9AB0F867095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Canada: 4.5% arable land, but vast natural resources, continuous permafrost in north is a serious obstacle to development; cyclonic storms form east of the Rocky Mountains, population is 33,212,696 ; </a:t>
            </a:r>
            <a:r>
              <a:rPr lang="en-US" i="1" smtClean="0"/>
              <a:t>0-14 years:</a:t>
            </a:r>
            <a:r>
              <a:rPr lang="en-US" smtClean="0"/>
              <a:t> 16.3% (male 2,780,491/female 2,644,276) </a:t>
            </a:r>
            <a:br>
              <a:rPr lang="en-US" smtClean="0"/>
            </a:br>
            <a:r>
              <a:rPr lang="en-US" i="1" smtClean="0"/>
              <a:t>15-64 years:</a:t>
            </a:r>
            <a:r>
              <a:rPr lang="en-US" smtClean="0"/>
              <a:t> 68.8% (male 11,547,354/female 11,300,639) </a:t>
            </a:r>
            <a:br>
              <a:rPr lang="en-US" smtClean="0"/>
            </a:br>
            <a:r>
              <a:rPr lang="en-US" i="1" smtClean="0"/>
              <a:t>65 years and over:</a:t>
            </a:r>
            <a:r>
              <a:rPr lang="en-US" smtClean="0"/>
              <a:t> 14.9% (male 2,150,991/female 2,788,945) (2008 est.); very small pop growth: 0.83% (2008 est.), BUT </a:t>
            </a:r>
            <a:r>
              <a:rPr lang="fr-FR" smtClean="0"/>
              <a:t>5.62 migrant(s)/1,000 population (2008 est.), </a:t>
            </a:r>
            <a:r>
              <a:rPr lang="en-US" i="1" smtClean="0"/>
              <a:t>male:</a:t>
            </a:r>
            <a:r>
              <a:rPr lang="en-US" smtClean="0"/>
              <a:t> 78.65 years </a:t>
            </a:r>
            <a:br>
              <a:rPr lang="en-US" smtClean="0"/>
            </a:br>
            <a:r>
              <a:rPr lang="en-US" i="1" smtClean="0"/>
              <a:t>female:</a:t>
            </a:r>
            <a:r>
              <a:rPr lang="en-US" smtClean="0"/>
              <a:t> 83.81 years (2008 est.)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B6302-7934-4F6F-A39C-8661CF8FD9DF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41E29-9170-4D8F-A8E8-BA7C0BDC702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F87DA-57B8-4DB2-86DD-BD9D0EED1BA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05323-896F-4CA4-A5C3-56A64069035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2FB22-60D8-405D-924A-25D26295FC4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D018E-0C02-4659-A123-8D414F8F82CA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E63BB-77EE-4EE9-AB11-863181658E9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1608- founding of 1</a:t>
            </a:r>
            <a:r>
              <a:rPr lang="en-US" baseline="30000" smtClean="0"/>
              <a:t>st</a:t>
            </a:r>
            <a:r>
              <a:rPr lang="en-US" smtClean="0"/>
              <a:t> permanent settlement in Canada/U.S., Quebec City</a:t>
            </a:r>
          </a:p>
          <a:p>
            <a:r>
              <a:rPr lang="en-US" smtClean="0"/>
              <a:t>Aboriginal peoples came from a land bridge from Asia, perhaps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597E-B4C0-4D7F-88EE-5C346F5F7EB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E17D-6E84-4225-84B2-C3981FE06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______2.xls"/><Relationship Id="rId6" Type="http://schemas.openxmlformats.org/officeDocument/2006/relationships/image" Target="../media/image32.emf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______3.xls"/><Relationship Id="rId4" Type="http://schemas.openxmlformats.org/officeDocument/2006/relationships/image" Target="../media/image35.emf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______1.xls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ount_Manzo_Nagano&amp;action=edit&amp;redlink=1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Japanese-Canadians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Obachan's Gard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287655"/>
            <a:ext cx="12808226" cy="71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04800"/>
            <a:ext cx="3124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Other Linda </a:t>
            </a:r>
            <a:r>
              <a:rPr lang="en-US" dirty="0" err="1" smtClean="0"/>
              <a:t>Ohama</a:t>
            </a:r>
            <a:r>
              <a:rPr lang="en-US" dirty="0" smtClean="0"/>
              <a:t>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5344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i="1" dirty="0" smtClean="0"/>
              <a:t>Last Harvest, </a:t>
            </a:r>
            <a:r>
              <a:rPr lang="en-US" sz="4000" i="1" dirty="0" err="1" smtClean="0"/>
              <a:t>Watari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Dori</a:t>
            </a:r>
            <a:r>
              <a:rPr lang="en-US" sz="4000" i="1" dirty="0" smtClean="0"/>
              <a:t>, </a:t>
            </a:r>
            <a:r>
              <a:rPr lang="en-US" sz="4000" i="1" dirty="0" err="1" smtClean="0"/>
              <a:t>Neighbours</a:t>
            </a:r>
            <a:r>
              <a:rPr lang="en-US" sz="4000" i="1" dirty="0" smtClean="0"/>
              <a:t>, Wild Horses &amp; Cowboys, The Travelling Reverend</a:t>
            </a:r>
            <a:r>
              <a:rPr lang="en-US" sz="4000" dirty="0" smtClean="0"/>
              <a:t>, </a:t>
            </a:r>
            <a:r>
              <a:rPr lang="en-US" sz="4000" i="1" dirty="0" smtClean="0"/>
              <a:t>A Sense of </a:t>
            </a:r>
            <a:r>
              <a:rPr lang="en-US" sz="4000" i="1" dirty="0" err="1" smtClean="0"/>
              <a:t>Onomichi</a:t>
            </a:r>
            <a:r>
              <a:rPr lang="en-US" sz="4000" dirty="0" smtClean="0"/>
              <a:t>, </a:t>
            </a:r>
            <a:endParaRPr lang="en-US" sz="4000" dirty="0"/>
          </a:p>
        </p:txBody>
      </p:sp>
      <p:pic>
        <p:nvPicPr>
          <p:cNvPr id="44034" name="Picture 2" descr="http://thedottedline.typepad.com/.a/6a00d834515a1369e2014e61080122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81000"/>
            <a:ext cx="3505200" cy="5867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i="1" dirty="0" smtClean="0"/>
              <a:t>Sakura </a:t>
            </a:r>
            <a:r>
              <a:rPr lang="en-US" sz="4000" i="1" dirty="0" err="1" smtClean="0"/>
              <a:t>Sakura</a:t>
            </a:r>
            <a:r>
              <a:rPr lang="en-US" sz="4000" dirty="0" smtClean="0"/>
              <a:t>, and her current </a:t>
            </a:r>
            <a:r>
              <a:rPr lang="en-US" sz="4000" dirty="0" err="1" smtClean="0"/>
              <a:t>film,</a:t>
            </a:r>
            <a:r>
              <a:rPr lang="en-US" sz="4000" i="1" dirty="0" err="1" smtClean="0"/>
              <a:t>Tohoku</a:t>
            </a:r>
            <a:r>
              <a:rPr lang="en-US" sz="4000" i="1" dirty="0" smtClean="0"/>
              <a:t> no </a:t>
            </a:r>
            <a:r>
              <a:rPr lang="en-US" sz="4000" i="1" dirty="0" err="1" smtClean="0"/>
              <a:t>Shingetsu</a:t>
            </a:r>
            <a:r>
              <a:rPr lang="en-US" sz="4000" i="1" dirty="0" smtClean="0"/>
              <a:t>, stories from Iwate, Miyagi and Fukushima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6" name="Picture 2" descr="http://www.thefraser.com/Media/3666/Linda%20Oh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152400"/>
            <a:ext cx="6042825" cy="717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233488"/>
            <a:ext cx="5580062" cy="45354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7" descr="IMG_04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9768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IMG_04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4803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IMG_04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1628775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00450" y="5453063"/>
            <a:ext cx="5162550" cy="14049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smtClean="0">
                <a:latin typeface="+mn-lt"/>
                <a:cs typeface="+mn-cs"/>
              </a:rPr>
              <a:t>University of </a:t>
            </a:r>
            <a:r>
              <a:rPr lang="en-US" sz="2800" kern="0" dirty="0">
                <a:latin typeface="+mn-lt"/>
                <a:cs typeface="+mn-cs"/>
              </a:rPr>
              <a:t>British Columbia,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+mn-lt"/>
                <a:cs typeface="+mn-cs"/>
              </a:rPr>
              <a:t>Vancouver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3716338"/>
            <a:ext cx="3097213" cy="1836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First week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classes: University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of British Columbia,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Vancouver</a:t>
            </a:r>
          </a:p>
        </p:txBody>
      </p:sp>
      <p:pic>
        <p:nvPicPr>
          <p:cNvPr id="13315" name="Picture 8" descr="IMG_02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703513"/>
            <a:ext cx="5540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1800" y="115888"/>
            <a:ext cx="8488363" cy="3168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70000"/>
              </a:lnSpc>
              <a:defRPr/>
            </a:pPr>
            <a:r>
              <a:rPr lang="en-US" sz="48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13318" name="Picture 14" descr="IMG_03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0" y="1881188"/>
            <a:ext cx="4356100" cy="16922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b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320" name="Picture 16" descr="IMG_03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33375"/>
            <a:ext cx="40449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5232400" cy="127635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/>
              <a:t>Religion in Japan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idx="1"/>
          </p:nvPr>
        </p:nvSpPr>
        <p:spPr>
          <a:xfrm>
            <a:off x="2916238" y="1628775"/>
            <a:ext cx="5999162" cy="4467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10CBA-5FA9-4109-A250-F7E3DB4119C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074" name="Chart 5"/>
          <p:cNvGraphicFramePr>
            <a:graphicFrameLocks/>
          </p:cNvGraphicFramePr>
          <p:nvPr/>
        </p:nvGraphicFramePr>
        <p:xfrm>
          <a:off x="3200400" y="2041525"/>
          <a:ext cx="66294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5" imgW="8829759" imgH="4629042" progId="Excel.Sheet.8">
                  <p:embed/>
                </p:oleObj>
              </mc:Choice>
              <mc:Fallback>
                <p:oleObj name="Worksheet" r:id="rId5" imgW="8829759" imgH="4629042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41525"/>
                        <a:ext cx="6629400" cy="462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6" descr="Kamakura-buddha-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1138" y="3794125"/>
            <a:ext cx="33956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 descr="is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"/>
            <a:ext cx="31845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ctrTitle"/>
          </p:nvPr>
        </p:nvSpPr>
        <p:spPr>
          <a:xfrm>
            <a:off x="1906588" y="1055688"/>
            <a:ext cx="5476875" cy="1022350"/>
          </a:xfrm>
          <a:solidFill>
            <a:srgbClr val="FFC000"/>
          </a:solidFill>
        </p:spPr>
        <p:txBody>
          <a:bodyPr/>
          <a:lstStyle/>
          <a:p>
            <a:r>
              <a:rPr lang="en-US" sz="5400" b="1" dirty="0" smtClean="0"/>
              <a:t>Religion in Canada</a:t>
            </a:r>
            <a:endParaRPr lang="en-CA" sz="5400" b="1" dirty="0" smtClean="0"/>
          </a:p>
        </p:txBody>
      </p:sp>
      <p:graphicFrame>
        <p:nvGraphicFramePr>
          <p:cNvPr id="409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36609"/>
              </p:ext>
            </p:extLst>
          </p:nvPr>
        </p:nvGraphicFramePr>
        <p:xfrm>
          <a:off x="2071688" y="2027238"/>
          <a:ext cx="51466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ワークシート" r:id="rId3" imgW="5143500" imgH="3911600" progId="Excel.Sheet.8">
                  <p:embed/>
                </p:oleObj>
              </mc:Choice>
              <mc:Fallback>
                <p:oleObj name="ワークシート" r:id="rId3" imgW="5143500" imgH="3911600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027238"/>
                        <a:ext cx="5146675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7" descr="443px-Metropolitan_Unit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5313" y="2662238"/>
            <a:ext cx="18208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450px-OratoireStJosep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2625725"/>
            <a:ext cx="19716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D640E-CE99-4310-829F-728860817B2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7300" y="1128713"/>
            <a:ext cx="5403850" cy="20447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</a:rPr>
              <a:t>    </a:t>
            </a:r>
            <a:r>
              <a:rPr lang="en-US" sz="6000" b="1" dirty="0" smtClean="0"/>
              <a:t>Citizenship in</a:t>
            </a:r>
            <a:br>
              <a:rPr lang="en-US" sz="6000" b="1" dirty="0" smtClean="0"/>
            </a:br>
            <a:r>
              <a:rPr lang="en-US" sz="6000" b="1" dirty="0" smtClean="0"/>
              <a:t>         Japan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3282950"/>
            <a:ext cx="6096000" cy="2263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r>
              <a:rPr lang="en-US" sz="3200" b="1" dirty="0" smtClean="0"/>
              <a:t>Japan: </a:t>
            </a:r>
            <a:r>
              <a:rPr lang="en-US" sz="3200" b="1" i="1" dirty="0" smtClean="0"/>
              <a:t>Race, </a:t>
            </a:r>
            <a:r>
              <a:rPr lang="en-US" sz="3200" b="1" dirty="0" smtClean="0"/>
              <a:t>eligible by descent: </a:t>
            </a:r>
            <a:r>
              <a:rPr lang="en-US" sz="3200" b="1" i="1" dirty="0" err="1" smtClean="0"/>
              <a:t>issei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nisei</a:t>
            </a:r>
            <a:r>
              <a:rPr lang="en-US" sz="3200" b="1" i="1" dirty="0" smtClean="0"/>
              <a:t>, sansei, </a:t>
            </a:r>
            <a:r>
              <a:rPr lang="en-US" sz="3200" b="1" i="1" dirty="0" err="1" smtClean="0"/>
              <a:t>yonsei</a:t>
            </a:r>
            <a:r>
              <a:rPr lang="en-US" sz="3200" b="1" i="1" dirty="0" smtClean="0"/>
              <a:t>, etc.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A692B-8F19-4C98-87E4-7EF70D7DEBB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6725" y="4779963"/>
            <a:ext cx="6096000" cy="1900237"/>
          </a:xfrm>
        </p:spPr>
        <p:txBody>
          <a:bodyPr/>
          <a:lstStyle/>
          <a:p>
            <a:pPr eaLnBrk="1" hangingPunct="1"/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5365" name="Picture 6" descr="Far-and-Wide-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0"/>
            <a:ext cx="478313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1213" y="3757613"/>
            <a:ext cx="7083425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70000"/>
              </a:lnSpc>
              <a:defRPr/>
            </a:pPr>
            <a:r>
              <a:rPr lang="en-US" sz="6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5400" b="1" kern="0" dirty="0">
                <a:latin typeface="+mj-lt"/>
                <a:ea typeface="+mj-ea"/>
                <a:cs typeface="+mj-cs"/>
              </a:rPr>
              <a:t>Citizenship in Canada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9113" y="4922838"/>
            <a:ext cx="7886700" cy="19351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Canada: </a:t>
            </a:r>
            <a:r>
              <a:rPr lang="en-US" i="1" dirty="0" smtClean="0"/>
              <a:t>La Terre, </a:t>
            </a:r>
            <a:r>
              <a:rPr lang="en-US" dirty="0" smtClean="0"/>
              <a:t>birth in Canada or landed immigrant status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49BA-3673-43D4-B2FD-266A180DCCD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288" y="4852988"/>
            <a:ext cx="3760787" cy="1533525"/>
          </a:xfrm>
        </p:spPr>
        <p:txBody>
          <a:bodyPr/>
          <a:lstStyle/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16389" name="Title 8"/>
          <p:cNvSpPr>
            <a:spLocks noGrp="1"/>
          </p:cNvSpPr>
          <p:nvPr>
            <p:ph type="title"/>
          </p:nvPr>
        </p:nvSpPr>
        <p:spPr>
          <a:xfrm>
            <a:off x="482600" y="142875"/>
            <a:ext cx="8324850" cy="1362075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Landed Immigrant Status: (2008) immigrating to Canada: 247,202 </a:t>
            </a:r>
            <a:br>
              <a:rPr lang="en-US" smtClean="0">
                <a:solidFill>
                  <a:schemeClr val="bg1"/>
                </a:solidFill>
              </a:rPr>
            </a:br>
            <a:endParaRPr lang="en-CA" smtClean="0">
              <a:solidFill>
                <a:schemeClr val="bg1"/>
              </a:solidFill>
            </a:endParaRPr>
          </a:p>
        </p:txBody>
      </p:sp>
      <p:pic>
        <p:nvPicPr>
          <p:cNvPr id="16390" name="Picture 9" descr="Classes of Immigran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138" y="1457325"/>
            <a:ext cx="6373812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409575" y="1457325"/>
            <a:ext cx="3760788" cy="258532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charset="0"/>
              </a:rPr>
              <a:t>Immigrating to Canada is based on a point system :</a:t>
            </a:r>
          </a:p>
          <a:p>
            <a:endParaRPr lang="en-US" b="1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•  6 Classes of immigrants</a:t>
            </a:r>
          </a:p>
          <a:p>
            <a:r>
              <a:rPr lang="en-US" b="1" dirty="0">
                <a:latin typeface="Arial" charset="0"/>
              </a:rPr>
              <a:t>•  Language proficiency in</a:t>
            </a:r>
          </a:p>
          <a:p>
            <a:r>
              <a:rPr lang="en-US" b="1" dirty="0">
                <a:latin typeface="Arial" charset="0"/>
              </a:rPr>
              <a:t>   English or French</a:t>
            </a:r>
          </a:p>
          <a:p>
            <a:r>
              <a:rPr lang="en-US" b="1" dirty="0">
                <a:latin typeface="Arial" charset="0"/>
              </a:rPr>
              <a:t>•  education level</a:t>
            </a:r>
          </a:p>
          <a:p>
            <a:r>
              <a:rPr lang="en-US" b="1" dirty="0">
                <a:latin typeface="Arial" charset="0"/>
              </a:rPr>
              <a:t>•  age (under 40)</a:t>
            </a:r>
          </a:p>
          <a:p>
            <a:endParaRPr lang="en-CA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2746375" y="3733800"/>
            <a:ext cx="4746625" cy="31242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buFontTx/>
              <a:buChar char="-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Size</a:t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Canada: 9,984,670 sq km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Japan: 377,835 sq km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 Canada: 33,212,696;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Japan: 127, 288,419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English </a:t>
            </a:r>
            <a:r>
              <a:rPr lang="en-US" sz="2400" dirty="0" smtClean="0">
                <a:latin typeface="Arial" charset="0"/>
              </a:rPr>
              <a:t>59.3%, </a:t>
            </a:r>
            <a:r>
              <a:rPr lang="en-US" sz="2400" dirty="0" smtClean="0">
                <a:latin typeface="Arial" charset="0"/>
              </a:rPr>
              <a:t>French 23.2%;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</a:rPr>
            </a:b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19" name="Picture 8" descr="ci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216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5" descr="ja-map.gif"/>
          <p:cNvPicPr>
            <a:picLocks noGrp="1" noChangeAspect="1"/>
          </p:cNvPicPr>
          <p:nvPr isPhoto="1"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525" y="4011613"/>
            <a:ext cx="1971675" cy="2387600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B13EF-1B16-4A6D-B2A2-104588E00DE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4068" y="152636"/>
            <a:ext cx="3649662" cy="3030538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Immigrants can take a written test to become a Canadian citizen after 3 years.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288" y="4852988"/>
            <a:ext cx="3760787" cy="1533525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7414" name="Picture 5" descr="multi-culturalims in Cana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650" y="142875"/>
            <a:ext cx="5327650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osaic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12976"/>
            <a:ext cx="3672408" cy="3996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69260"/>
            <a:ext cx="5076056" cy="16312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 Canadian?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makes the rules?</a:t>
            </a:r>
          </a:p>
          <a:p>
            <a:pPr marL="742950" indent="-742950"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What are the rules?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6BDF-B173-49F9-A394-BBF8CD456D0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3063" y="690563"/>
            <a:ext cx="8032750" cy="576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2050" name="Chart 6"/>
          <p:cNvGraphicFramePr>
            <a:graphicFrameLocks/>
          </p:cNvGraphicFramePr>
          <p:nvPr/>
        </p:nvGraphicFramePr>
        <p:xfrm>
          <a:off x="-590550" y="-190500"/>
          <a:ext cx="9712325" cy="712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5" imgW="9715601" imgH="7124760" progId="Excel.Sheet.8">
                  <p:embed/>
                </p:oleObj>
              </mc:Choice>
              <mc:Fallback>
                <p:oleObj name="Worksheet" r:id="rId5" imgW="9715601" imgH="7124760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0550" y="-190500"/>
                        <a:ext cx="9712325" cy="7126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52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61C68-5AC7-4B2B-9F19-DC548491514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6725" y="4779963"/>
            <a:ext cx="6096000" cy="190023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Nagano </a:t>
            </a:r>
            <a:r>
              <a:rPr lang="en-US" sz="2000" dirty="0" err="1" smtClean="0"/>
              <a:t>Manzo</a:t>
            </a:r>
            <a:r>
              <a:rPr lang="en-US" sz="2000" dirty="0" smtClean="0"/>
              <a:t>, 1877</a:t>
            </a:r>
          </a:p>
          <a:p>
            <a:pPr eaLnBrk="1" hangingPunct="1">
              <a:defRPr/>
            </a:pPr>
            <a:r>
              <a:rPr lang="en-US" sz="2000" dirty="0" smtClean="0"/>
              <a:t>  sailor from Nagasaki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/>
              <a:t>later salmon fisherman</a:t>
            </a:r>
          </a:p>
          <a:p>
            <a:pPr eaLnBrk="1" hangingPunct="1">
              <a:defRPr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3" tooltip="Mount Manzo Nagano (page does not exist)"/>
              </a:rPr>
              <a:t>Mt. </a:t>
            </a:r>
            <a:r>
              <a:rPr lang="en-US" sz="2000" dirty="0" err="1" smtClean="0">
                <a:hlinkClick r:id="rId3" tooltip="Mount Manzo Nagano (page does not exist)"/>
              </a:rPr>
              <a:t>Manzo</a:t>
            </a:r>
            <a:r>
              <a:rPr lang="en-US" sz="2000" dirty="0" smtClean="0">
                <a:hlinkClick r:id="rId3" tooltip="Mount Manzo Nagano (page does not exist)"/>
              </a:rPr>
              <a:t> </a:t>
            </a:r>
            <a:r>
              <a:rPr lang="en-US" sz="2000" dirty="0" err="1" smtClean="0">
                <a:hlinkClick r:id="rId3" tooltip="Mount Manzo Nagano (page does not exist)"/>
              </a:rPr>
              <a:t>Nagano</a:t>
            </a:r>
            <a:r>
              <a:rPr lang="en-US" sz="2000" dirty="0" err="1" smtClean="0"/>
              <a:t>,B.C</a:t>
            </a:r>
            <a:r>
              <a:rPr lang="en-US" sz="2000" dirty="0" smtClean="0"/>
              <a:t>. </a:t>
            </a:r>
          </a:p>
          <a:p>
            <a:pPr eaLnBrk="1" hangingPunct="1">
              <a:defRPr/>
            </a:pPr>
            <a:r>
              <a:rPr lang="en-US" sz="2000" dirty="0" smtClean="0"/>
              <a:t>  is named after him</a:t>
            </a:r>
          </a:p>
        </p:txBody>
      </p:sp>
      <p:sp>
        <p:nvSpPr>
          <p:cNvPr id="10245" name="Title 9"/>
          <p:cNvSpPr>
            <a:spLocks noGrp="1"/>
          </p:cNvSpPr>
          <p:nvPr>
            <p:ph type="title"/>
          </p:nvPr>
        </p:nvSpPr>
        <p:spPr>
          <a:xfrm>
            <a:off x="107950" y="152400"/>
            <a:ext cx="5976938" cy="1143000"/>
          </a:xfrm>
          <a:solidFill>
            <a:srgbClr val="FF0066">
              <a:alpha val="50195"/>
            </a:srgbClr>
          </a:solidFill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The early Japanese Community in Canada</a:t>
            </a:r>
            <a:endParaRPr lang="en-CA" smtClean="0">
              <a:solidFill>
                <a:schemeClr val="bg1"/>
              </a:solidFill>
            </a:endParaRPr>
          </a:p>
        </p:txBody>
      </p:sp>
      <p:pic>
        <p:nvPicPr>
          <p:cNvPr id="10246" name="Picture 10" descr="IMG_02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259238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IMG_02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63" y="1341438"/>
            <a:ext cx="3241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IMG_022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838" y="152400"/>
            <a:ext cx="2743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IMG_023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838" y="3500438"/>
            <a:ext cx="2735262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35263" y="5408613"/>
            <a:ext cx="1878012" cy="1570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6699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F6699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F6699"/>
              </a:solidFill>
              <a:cs typeface="+mn-cs"/>
            </a:endParaRPr>
          </a:p>
          <a:p>
            <a:pPr>
              <a:defRPr/>
            </a:pPr>
            <a:endParaRPr lang="en-CA" dirty="0">
              <a:solidFill>
                <a:srgbClr val="FF6699"/>
              </a:solidFill>
              <a:cs typeface="+mn-cs"/>
            </a:endParaRPr>
          </a:p>
        </p:txBody>
      </p:sp>
      <p:pic>
        <p:nvPicPr>
          <p:cNvPr id="1025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553075"/>
            <a:ext cx="1584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Perspectives on Canadian Culture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89790-DED5-48D3-BF94-C2EFEBFDF52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6725" y="4779963"/>
            <a:ext cx="6096000" cy="1900237"/>
          </a:xfrm>
        </p:spPr>
        <p:txBody>
          <a:bodyPr/>
          <a:lstStyle/>
          <a:p>
            <a:pPr eaLnBrk="1" hangingPunct="1"/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11269" name="Title 7"/>
          <p:cNvSpPr>
            <a:spLocks noGrp="1"/>
          </p:cNvSpPr>
          <p:nvPr>
            <p:ph type="title"/>
          </p:nvPr>
        </p:nvSpPr>
        <p:spPr>
          <a:xfrm>
            <a:off x="4859338" y="3392488"/>
            <a:ext cx="4008437" cy="1143000"/>
          </a:xfrm>
        </p:spPr>
        <p:txBody>
          <a:bodyPr/>
          <a:lstStyle/>
          <a:p>
            <a:endParaRPr lang="en-CA" smtClean="0"/>
          </a:p>
        </p:txBody>
      </p:sp>
      <p:pic>
        <p:nvPicPr>
          <p:cNvPr id="11270" name="Picture 8" descr="IMG_02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3392488"/>
            <a:ext cx="44338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IMG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0"/>
            <a:ext cx="29162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IMG_023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43926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IMG_02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0075" y="3392488"/>
            <a:ext cx="4733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Internment of 22,00 Japanese in 1942 – 1944 in camps near old B.C. towns</a:t>
            </a:r>
            <a:endParaRPr lang="en-US" sz="3600" b="1" dirty="0"/>
          </a:p>
        </p:txBody>
      </p:sp>
      <p:pic>
        <p:nvPicPr>
          <p:cNvPr id="4" name="Picture 3" descr="Relocati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4257675" cy="326707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6400800" cy="1752600"/>
          </a:xfrm>
          <a:solidFill>
            <a:srgbClr val="FF0000">
              <a:alpha val="41000"/>
            </a:srgb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▪ loss of freedom, civil rights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▪ government seizure of boats,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houses, and businesses</a:t>
            </a:r>
          </a:p>
        </p:txBody>
      </p:sp>
      <p:pic>
        <p:nvPicPr>
          <p:cNvPr id="7" name="Picture 6" descr="Relocatio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38385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3810000" cy="1600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government auctioned all the property in 1943.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686800" cy="1752600"/>
          </a:xfrm>
          <a:solidFill>
            <a:srgbClr val="FFC000">
              <a:alpha val="46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After years of protest, in 1988, the Canadian government apologized and compensated each survivor with $21,000, plus </a:t>
            </a:r>
            <a:r>
              <a:rPr lang="en-US" dirty="0">
                <a:solidFill>
                  <a:schemeClr val="tx1"/>
                </a:solidFill>
              </a:rPr>
              <a:t>$12 million to the NAJC </a:t>
            </a:r>
          </a:p>
        </p:txBody>
      </p:sp>
      <p:pic>
        <p:nvPicPr>
          <p:cNvPr id="4" name="Picture 3" descr="Relocation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781425" cy="2609850"/>
          </a:xfrm>
          <a:prstGeom prst="rect">
            <a:avLst/>
          </a:prstGeom>
        </p:spPr>
      </p:pic>
      <p:pic>
        <p:nvPicPr>
          <p:cNvPr id="5" name="Picture 4" descr="Relocation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-457200"/>
            <a:ext cx="4391025" cy="4955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3663" y="549275"/>
            <a:ext cx="2305050" cy="2016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chemeClr val="bg1"/>
                </a:solidFill>
              </a:rPr>
              <a:t>Joy Kogawa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chemeClr val="bg1"/>
                </a:solidFill>
              </a:rPr>
              <a:t>Kerri Sakamoto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54338"/>
            <a:ext cx="1935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3757613"/>
            <a:ext cx="23272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471488"/>
            <a:ext cx="2336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0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361950"/>
            <a:ext cx="32131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One Hundred Mill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675" y="2954338"/>
            <a:ext cx="22272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7550" y="4305300"/>
            <a:ext cx="4673600" cy="20161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Japanese-Canadian filmmaker of </a:t>
            </a:r>
            <a:r>
              <a:rPr lang="en-US" sz="3600" b="1" i="1" dirty="0" err="1" smtClean="0"/>
              <a:t>Obachan’s</a:t>
            </a:r>
            <a:r>
              <a:rPr lang="en-US" sz="3600" b="1" i="1" dirty="0" smtClean="0"/>
              <a:t> Garden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Linda </a:t>
            </a:r>
            <a:r>
              <a:rPr lang="en-US" sz="3600" b="1" dirty="0" err="1" smtClean="0"/>
              <a:t>Ohama</a:t>
            </a:r>
            <a:endParaRPr lang="en-US" sz="3600" b="1" dirty="0" smtClean="0"/>
          </a:p>
        </p:txBody>
      </p:sp>
      <p:pic>
        <p:nvPicPr>
          <p:cNvPr id="80900" name="Picture 8" descr="Linda COmes Ho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3238" y="325438"/>
            <a:ext cx="6454776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9" descr="Obachan's Gar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10075" y="2406650"/>
            <a:ext cx="7366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536</Words>
  <Application>Microsoft Macintosh PowerPoint</Application>
  <PresentationFormat>画面に合わせる (4:3)</PresentationFormat>
  <Paragraphs>94</Paragraphs>
  <Slides>20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Office Theme</vt:lpstr>
      <vt:lpstr>Worksheet</vt:lpstr>
      <vt:lpstr>Microsoft Excel 97 - 2004 ワークシート</vt:lpstr>
      <vt:lpstr>Japanese-Canadians</vt:lpstr>
      <vt:lpstr> Size        - Canada: 9,984,670 sq km     Japan: 377,835 sq km  - Canada: 33,212,696;   Japan: 127, 288,419  - English 59.3%, French 23.2%;        </vt:lpstr>
      <vt:lpstr>PowerPoint プレゼンテーション</vt:lpstr>
      <vt:lpstr>The early Japanese Community in Canada</vt:lpstr>
      <vt:lpstr>PowerPoint プレゼンテーション</vt:lpstr>
      <vt:lpstr>Internment of 22,00 Japanese in 1942 – 1944 in camps near old B.C. towns</vt:lpstr>
      <vt:lpstr>The government auctioned all the property in 1943. </vt:lpstr>
      <vt:lpstr> </vt:lpstr>
      <vt:lpstr> </vt:lpstr>
      <vt:lpstr>PowerPoint プレゼンテーション</vt:lpstr>
      <vt:lpstr>Other Linda Ohama films</vt:lpstr>
      <vt:lpstr>PowerPoint プレゼンテーション</vt:lpstr>
      <vt:lpstr> </vt:lpstr>
      <vt:lpstr>PowerPoint プレゼンテーション</vt:lpstr>
      <vt:lpstr>   Religion in Japan</vt:lpstr>
      <vt:lpstr>Religion in Canada</vt:lpstr>
      <vt:lpstr>    Citizenship in          Japan</vt:lpstr>
      <vt:lpstr> Canada: La Terre, birth in Canada or landed immigrant status </vt:lpstr>
      <vt:lpstr> Landed Immigrant Status: (2008) immigrating to Canada: 247,202  </vt:lpstr>
      <vt:lpstr>Immigrants can take a written test to become a Canadian citizen after 3 years.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Japanese-Canadians</dc:title>
  <dc:creator>User</dc:creator>
  <cp:lastModifiedBy>Dias Joseph</cp:lastModifiedBy>
  <cp:revision>4</cp:revision>
  <dcterms:created xsi:type="dcterms:W3CDTF">2012-05-22T07:13:16Z</dcterms:created>
  <dcterms:modified xsi:type="dcterms:W3CDTF">2013-11-17T10:21:38Z</dcterms:modified>
</cp:coreProperties>
</file>